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80" r:id="rId6"/>
    <p:sldId id="264" r:id="rId7"/>
    <p:sldId id="281" r:id="rId8"/>
    <p:sldId id="282" r:id="rId9"/>
    <p:sldId id="267" r:id="rId10"/>
    <p:sldId id="268" r:id="rId11"/>
    <p:sldId id="260" r:id="rId12"/>
    <p:sldId id="261" r:id="rId13"/>
    <p:sldId id="283" r:id="rId14"/>
    <p:sldId id="262" r:id="rId15"/>
    <p:sldId id="275" r:id="rId16"/>
    <p:sldId id="263" r:id="rId17"/>
    <p:sldId id="270" r:id="rId18"/>
    <p:sldId id="272" r:id="rId19"/>
    <p:sldId id="274" r:id="rId20"/>
    <p:sldId id="273" r:id="rId21"/>
    <p:sldId id="271" r:id="rId22"/>
    <p:sldId id="276" r:id="rId23"/>
    <p:sldId id="277" r:id="rId24"/>
  </p:sldIdLst>
  <p:sldSz cx="9144000" cy="6858000" type="screen4x3"/>
  <p:notesSz cx="9942513" cy="6811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7789" autoAdjust="0"/>
  </p:normalViewPr>
  <p:slideViewPr>
    <p:cSldViewPr>
      <p:cViewPr>
        <p:scale>
          <a:sx n="75" d="100"/>
          <a:sy n="75" d="100"/>
        </p:scale>
        <p:origin x="-2652" y="-702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505D2-801D-40D4-A711-27596FEA4910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90" y="6470183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039FF-4127-4B29-A7CF-092DFB0D15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655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9005A-FE24-4CF5-9F06-99674629072E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35683"/>
            <a:ext cx="7954010" cy="306538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0183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0" y="6470183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B2A5D-D06F-48C3-8C45-18A2DEA8A0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40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1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inverse temperature: higher</a:t>
            </a:r>
            <a:r>
              <a:rPr lang="en-GB" baseline="0" dirty="0" smtClean="0"/>
              <a:t> is </a:t>
            </a:r>
            <a:r>
              <a:rPr lang="en-GB" baseline="0" smtClean="0"/>
              <a:t>more accurate.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2A5D-D06F-48C3-8C45-18A2DEA8A0E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9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4109" name="Picture 13" descr="DarkBlue102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7C2830-6348-4411-A509-31C003F617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2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2DBECB-3A1C-4A52-9727-C0E1B6AB74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5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2D8B6A-05B2-4F05-848C-E769D002AC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0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3FF917-A00C-48B8-9373-C96AB199A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6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C2DB01-B950-41C9-9540-54695111B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8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C5A3C8-21DE-4FB1-8E4F-6BBBF90F1E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3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85F7B0-0CC9-4727-B861-7B3536D05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2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CF2F3F-B4C0-4C68-AC75-5B918BBD94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004B42-3C4B-49D7-9366-A7AE4688C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8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55FC11-14BA-414C-92A9-20AB107EE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1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7DB2C2-3124-4514-81C6-65CE8D38B5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5" name="Picture 13" descr="DarkBlue102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44675"/>
            <a:ext cx="8496300" cy="1368425"/>
          </a:xfrm>
        </p:spPr>
        <p:txBody>
          <a:bodyPr/>
          <a:lstStyle/>
          <a:p>
            <a:pPr algn="ctr"/>
            <a:r>
              <a:rPr lang="en-GB" sz="3200" dirty="0" smtClean="0"/>
              <a:t>Dopamine enhances model-based over model-free choice </a:t>
            </a:r>
            <a:r>
              <a:rPr lang="en-GB" sz="3200" dirty="0" err="1" smtClean="0"/>
              <a:t>behavior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6300" cy="3097212"/>
          </a:xfrm>
        </p:spPr>
        <p:txBody>
          <a:bodyPr/>
          <a:lstStyle/>
          <a:p>
            <a:pPr algn="ctr"/>
            <a:r>
              <a:rPr lang="en-GB" dirty="0" smtClean="0"/>
              <a:t>Peter </a:t>
            </a:r>
            <a:r>
              <a:rPr lang="en-GB" dirty="0" err="1" smtClean="0"/>
              <a:t>Smittenaar</a:t>
            </a:r>
            <a:r>
              <a:rPr lang="en-GB" baseline="30000" dirty="0" smtClean="0"/>
              <a:t>*</a:t>
            </a:r>
            <a:r>
              <a:rPr lang="en-GB" dirty="0" smtClean="0"/>
              <a:t>, Klaus </a:t>
            </a:r>
            <a:r>
              <a:rPr lang="en-GB" dirty="0" err="1" smtClean="0"/>
              <a:t>Wunderlich</a:t>
            </a:r>
            <a:r>
              <a:rPr lang="en-GB" baseline="30000" dirty="0" smtClean="0"/>
              <a:t>*</a:t>
            </a:r>
            <a:r>
              <a:rPr lang="en-GB" dirty="0" smtClean="0"/>
              <a:t>, Ray Dolan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640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L-DOPA enhances model-based control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0"/>
          <a:stretch/>
        </p:blipFill>
        <p:spPr bwMode="auto">
          <a:xfrm>
            <a:off x="395536" y="908720"/>
            <a:ext cx="4104456" cy="243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535632"/>
            <a:ext cx="4536504" cy="2808215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440817" y="3498172"/>
            <a:ext cx="8513887" cy="3251337"/>
            <a:chOff x="440817" y="3498172"/>
            <a:chExt cx="8513887" cy="3251337"/>
          </a:xfrm>
        </p:grpSpPr>
        <p:pic>
          <p:nvPicPr>
            <p:cNvPr id="153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817" y="3570709"/>
              <a:ext cx="8513887" cy="317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2181" y="3498172"/>
              <a:ext cx="5024710" cy="47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Snip Same Side Corner Rectangle 1"/>
            <p:cNvSpPr/>
            <p:nvPr/>
          </p:nvSpPr>
          <p:spPr>
            <a:xfrm>
              <a:off x="4427984" y="5949280"/>
              <a:ext cx="1872208" cy="72008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9972" y="6099342"/>
              <a:ext cx="1748061" cy="645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220073" y="2126283"/>
            <a:ext cx="3734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L-DOPA increases model-based, but not model-free </a:t>
            </a:r>
            <a:r>
              <a:rPr lang="en-GB" dirty="0" err="1" smtClean="0"/>
              <a:t>behavior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29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6838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Parameter w weights MB and MF influence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512" y="4077072"/>
                <a:ext cx="7570919" cy="2452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/>
                  <a:t>Hybrid</a:t>
                </a:r>
                <a:endParaRPr lang="en-GB" b="1" u="sng" dirty="0"/>
              </a:p>
              <a:p>
                <a:r>
                  <a:rPr lang="en-GB" b="1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GB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latin typeface="Cambria Math"/>
                              </a:rPr>
                              <m:t>𝑽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/>
                              </a:rPr>
                              <m:t>𝒉𝒚𝒃𝒓𝒊𝒅</m:t>
                            </m:r>
                          </m:sup>
                        </m:sSup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GB" b="1" i="1" smtClean="0">
                        <a:latin typeface="Cambria Math"/>
                      </a:rPr>
                      <m:t>      =    </m:t>
                    </m:r>
                    <m:r>
                      <a:rPr lang="en-GB" b="1" i="1" smtClean="0">
                        <a:latin typeface="Cambria Math"/>
                      </a:rPr>
                      <m:t>𝒘</m:t>
                    </m:r>
                    <m:r>
                      <a:rPr lang="en-GB" b="1" i="1" smtClean="0">
                        <a:latin typeface="Cambria Math"/>
                        <a:ea typeface="Cambria Math"/>
                      </a:rPr>
                      <m:t>∗</m:t>
                    </m:r>
                    <m:sSubSup>
                      <m:sSubSupPr>
                        <m:ctrlPr>
                          <a:rPr lang="en-GB" b="1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GB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b="1" i="1" smtClean="0">
                                <a:latin typeface="Cambria Math"/>
                                <a:ea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GB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</m:e>
                      <m:sub/>
                      <m:sup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𝑴𝑩</m:t>
                        </m:r>
                      </m:sup>
                    </m:sSubSup>
                    <m:r>
                      <a:rPr lang="en-GB" b="1" i="1" smtClean="0">
                        <a:latin typeface="Cambria Math"/>
                        <a:ea typeface="Cambria Math"/>
                      </a:rPr>
                      <m:t>    +    </m:t>
                    </m:r>
                    <m:d>
                      <m:dPr>
                        <m:ctrlPr>
                          <a:rPr lang="en-GB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𝒘</m:t>
                        </m:r>
                      </m:e>
                    </m:d>
                    <m:r>
                      <a:rPr lang="en-GB" b="1" i="1" smtClean="0">
                        <a:latin typeface="Cambria Math"/>
                        <a:ea typeface="Cambria Math"/>
                      </a:rPr>
                      <m:t>∗</m:t>
                    </m:r>
                    <m:sSubSup>
                      <m:sSubSupPr>
                        <m:ctrlPr>
                          <a:rPr lang="en-GB" b="1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GB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b="1" i="1" smtClean="0">
                                <a:latin typeface="Cambria Math"/>
                                <a:ea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GB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</m:e>
                      <m:sub/>
                      <m:sup>
                        <m:r>
                          <a:rPr lang="en-GB" b="1" i="1" smtClean="0">
                            <a:latin typeface="Cambria Math"/>
                            <a:ea typeface="Cambria Math"/>
                          </a:rPr>
                          <m:t>𝑴𝑭</m:t>
                        </m:r>
                      </m:sup>
                    </m:sSubSup>
                  </m:oMath>
                </a14:m>
                <a:endParaRPr lang="en-GB" b="1" dirty="0"/>
              </a:p>
              <a:p>
                <a:endParaRPr lang="en-GB" u="sng" dirty="0" smtClean="0">
                  <a:solidFill>
                    <a:schemeClr val="tx1"/>
                  </a:solidFill>
                </a:endParaRPr>
              </a:p>
              <a:p>
                <a:r>
                  <a:rPr lang="en-GB" u="sng" dirty="0" smtClean="0">
                    <a:solidFill>
                      <a:schemeClr val="tx1"/>
                    </a:solidFill>
                  </a:rPr>
                  <a:t>Model-free</a:t>
                </a:r>
              </a:p>
              <a:p>
                <a:r>
                  <a:rPr lang="en-GB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𝑀𝐹</m:t>
                            </m:r>
                          </m:sup>
                        </m:sSup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</m:t>
                        </m:r>
                        <m:d>
                          <m:dPr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   =    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+     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b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𝑐h𝑜𝑠𝑒𝑛</m:t>
                                </m:r>
                              </m:sub>
                            </m:sSub>
                          </m:sub>
                        </m:s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 </m:t>
                        </m:r>
                        <m:sSub>
                          <m:sSubPr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1,</m:t>
                            </m:r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GB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+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el-GR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  <m:r>
                      <a:rPr lang="el-G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l-GR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𝑟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dirty="0" smtClean="0">
                  <a:solidFill>
                    <a:schemeClr val="tx1"/>
                  </a:solidFill>
                </a:endParaRPr>
              </a:p>
              <a:p>
                <a:endParaRPr lang="en-GB" dirty="0"/>
              </a:p>
              <a:p>
                <a:r>
                  <a:rPr lang="en-GB" u="sng" dirty="0" smtClean="0">
                    <a:solidFill>
                      <a:schemeClr val="tx1"/>
                    </a:solidFill>
                  </a:rPr>
                  <a:t>Model-based</a:t>
                </a:r>
              </a:p>
              <a:p>
                <a:r>
                  <a:rPr lang="en-GB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𝑀𝐵</m:t>
                            </m:r>
                          </m:sup>
                        </m:sSup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=    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0.7 ∗</m:t>
                    </m:r>
                    <m:func>
                      <m:funcPr>
                        <m:ctrlPr>
                          <a:rPr lang="en-GB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GB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GB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r>
                          <a:rPr lang="en-GB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    </m:t>
                        </m:r>
                      </m:e>
                    </m:func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+    0.3 ∗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tx1"/>
                        </a:solidFill>
                        <a:latin typeface="Cambria Math"/>
                      </a:rPr>
                      <m:t>max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077072"/>
                <a:ext cx="7570919" cy="245297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44" t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"/>
          <a:stretch/>
        </p:blipFill>
        <p:spPr bwMode="auto">
          <a:xfrm>
            <a:off x="611560" y="545622"/>
            <a:ext cx="4754429" cy="310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99572" y="2445929"/>
            <a:ext cx="2286203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V</a:t>
            </a:r>
            <a:r>
              <a:rPr lang="en-GB" sz="1400" baseline="-25000" dirty="0" smtClean="0"/>
              <a:t>1</a:t>
            </a:r>
            <a:r>
              <a:rPr lang="en-GB" sz="1400" dirty="0" smtClean="0"/>
              <a:t>: value stimulus 1</a:t>
            </a:r>
          </a:p>
          <a:p>
            <a:r>
              <a:rPr lang="en-GB" sz="1400" dirty="0"/>
              <a:t>w</a:t>
            </a:r>
            <a:r>
              <a:rPr lang="en-GB" sz="1400" dirty="0" smtClean="0"/>
              <a:t>: weighting parameter</a:t>
            </a:r>
          </a:p>
          <a:p>
            <a:r>
              <a:rPr lang="en-GB" sz="1400" dirty="0" smtClean="0"/>
              <a:t>α: model-free learning rate</a:t>
            </a:r>
          </a:p>
          <a:p>
            <a:r>
              <a:rPr lang="el-GR" sz="1400" dirty="0" smtClean="0"/>
              <a:t>λ</a:t>
            </a:r>
            <a:r>
              <a:rPr lang="en-GB" sz="1400" dirty="0" smtClean="0"/>
              <a:t>: eligibility gain</a:t>
            </a:r>
          </a:p>
          <a:p>
            <a:r>
              <a:rPr lang="en-GB" sz="1400" dirty="0" smtClean="0"/>
              <a:t>r: reward on trial t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3203848" y="545622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FFFFFF"/>
                </a:solidFill>
              </a:rPr>
              <a:t>1</a:t>
            </a:r>
            <a:endParaRPr lang="en-GB" sz="4400" dirty="0"/>
          </a:p>
        </p:txBody>
      </p:sp>
      <p:sp>
        <p:nvSpPr>
          <p:cNvPr id="9" name="Rectangle 8"/>
          <p:cNvSpPr/>
          <p:nvPr/>
        </p:nvSpPr>
        <p:spPr>
          <a:xfrm>
            <a:off x="5724128" y="545622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 smtClean="0">
                <a:solidFill>
                  <a:srgbClr val="FFFFFF"/>
                </a:solidFill>
              </a:rPr>
              <a:t>2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163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712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L-DOPA increases model-based control (w)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340768"/>
            <a:ext cx="8798618" cy="49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69269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* p</a:t>
            </a:r>
            <a:r>
              <a:rPr lang="en-GB" dirty="0" smtClean="0"/>
              <a:t> = .005</a:t>
            </a:r>
            <a:endParaRPr lang="en-GB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-90759" y="1355616"/>
            <a:ext cx="9037323" cy="4521656"/>
            <a:chOff x="-90759" y="1355616"/>
            <a:chExt cx="9037323" cy="4521656"/>
          </a:xfrm>
        </p:grpSpPr>
        <p:sp>
          <p:nvSpPr>
            <p:cNvPr id="3" name="Rectangle 2"/>
            <p:cNvSpPr/>
            <p:nvPr/>
          </p:nvSpPr>
          <p:spPr>
            <a:xfrm>
              <a:off x="-90759" y="3467670"/>
              <a:ext cx="2646536" cy="2409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38300" y="1355616"/>
              <a:ext cx="917477" cy="2409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61732" y="3656856"/>
              <a:ext cx="6030748" cy="21484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2160" y="1365880"/>
              <a:ext cx="2934404" cy="21484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163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640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L-DOPA does not affect model-free system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29" y="692696"/>
            <a:ext cx="91575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</a:t>
            </a:r>
          </a:p>
          <a:p>
            <a:r>
              <a:rPr lang="en-GB" sz="2400" dirty="0" smtClean="0"/>
              <a:t>L-DOPA enhances model-based over model-free control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 effect on model-free: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 smtClean="0"/>
              <a:t>learning rate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 smtClean="0"/>
              <a:t>noise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/>
              <a:t>p</a:t>
            </a:r>
            <a:r>
              <a:rPr lang="en-GB" dirty="0" smtClean="0"/>
              <a:t>olicy / value updating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 smtClean="0"/>
              <a:t>positive / negative prediction errors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73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Conclusion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29" y="692696"/>
            <a:ext cx="9157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</a:t>
            </a:r>
          </a:p>
          <a:p>
            <a:r>
              <a:rPr lang="en-GB" sz="2400" dirty="0" smtClean="0"/>
              <a:t>L-DOPA enhances model-based over model-free control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 effect on model-free: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learning rate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noise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olicy / value updating</a:t>
            </a:r>
          </a:p>
          <a:p>
            <a:pPr marL="285750" indent="-285750">
              <a:buFont typeface="Arial" pitchFamily="34" charset="0"/>
              <a:buChar char="X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positive / negative prediction errors</a:t>
            </a:r>
          </a:p>
          <a:p>
            <a:endParaRPr lang="en-GB" dirty="0" smtClean="0"/>
          </a:p>
          <a:p>
            <a:r>
              <a:rPr lang="en-GB" dirty="0"/>
              <a:t>L-DOPA might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 smtClean="0"/>
              <a:t>improve components of model-based system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 smtClean="0"/>
              <a:t>directly alter interaction between both systems at learning or choice </a:t>
            </a:r>
            <a:r>
              <a:rPr lang="en-GB" sz="1400" dirty="0" smtClean="0"/>
              <a:t>(Doll et al., 2009)</a:t>
            </a: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63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2199" y="923526"/>
            <a:ext cx="33843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L-DOPA minus placebo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" y="73967"/>
            <a:ext cx="619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Effect stronger after unrewarded trials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111090"/>
            <a:ext cx="8513887" cy="3251337"/>
            <a:chOff x="440817" y="3498172"/>
            <a:chExt cx="8513887" cy="325133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817" y="3570709"/>
              <a:ext cx="8513887" cy="317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2181" y="3498172"/>
              <a:ext cx="5024710" cy="47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Snip Same Side Corner Rectangle 8"/>
            <p:cNvSpPr/>
            <p:nvPr/>
          </p:nvSpPr>
          <p:spPr>
            <a:xfrm>
              <a:off x="4427984" y="5949280"/>
              <a:ext cx="1872208" cy="72008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9972" y="6099342"/>
              <a:ext cx="1748061" cy="645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35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2199" y="923526"/>
            <a:ext cx="33843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L-DOPA minus placebo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" y="73967"/>
            <a:ext cx="619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Effect stronger after unrewarded trials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33368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64088" y="1772816"/>
            <a:ext cx="3437142" cy="388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99592" y="6052646"/>
            <a:ext cx="771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Increase in model-based control particularly strong after unrewarded trials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Conclusion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29" y="692696"/>
            <a:ext cx="91575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 </a:t>
            </a:r>
          </a:p>
          <a:p>
            <a:r>
              <a:rPr lang="en-GB" sz="2400" dirty="0" smtClean="0"/>
              <a:t>L-DOPA enhances model-based over model-free </a:t>
            </a:r>
            <a:r>
              <a:rPr lang="en-GB" sz="2400" dirty="0" err="1" smtClean="0"/>
              <a:t>behavior</a:t>
            </a:r>
            <a:endParaRPr lang="en-GB" sz="2400" dirty="0" smtClean="0"/>
          </a:p>
          <a:p>
            <a:r>
              <a:rPr lang="en-GB" dirty="0"/>
              <a:t>	</a:t>
            </a:r>
          </a:p>
          <a:p>
            <a:endParaRPr lang="en-GB" dirty="0" smtClean="0"/>
          </a:p>
          <a:p>
            <a:r>
              <a:rPr lang="en-GB" dirty="0"/>
              <a:t>L-DOPA might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improve components of model-based </a:t>
            </a:r>
            <a:r>
              <a:rPr lang="en-GB" dirty="0" smtClean="0"/>
              <a:t>system</a:t>
            </a:r>
            <a:endParaRPr lang="en-GB" sz="1400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directly alter interaction between both systems at learning or choice </a:t>
            </a:r>
            <a:r>
              <a:rPr lang="en-GB" sz="1400" dirty="0"/>
              <a:t>(Doll et al., 2009</a:t>
            </a:r>
            <a:r>
              <a:rPr lang="en-GB" sz="1400" dirty="0" smtClean="0"/>
              <a:t>)</a:t>
            </a:r>
          </a:p>
          <a:p>
            <a:pPr marL="285750" indent="-285750">
              <a:buFont typeface="Courier New" pitchFamily="49" charset="0"/>
              <a:buChar char="o"/>
            </a:pPr>
            <a:endParaRPr lang="en-GB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 smtClean="0"/>
              <a:t>facilitate switching to model-based control when needed </a:t>
            </a:r>
            <a:r>
              <a:rPr lang="en-GB" sz="1400" dirty="0" smtClean="0"/>
              <a:t>(</a:t>
            </a:r>
            <a:r>
              <a:rPr lang="en-GB" sz="1400" dirty="0" err="1" smtClean="0"/>
              <a:t>Isoda</a:t>
            </a:r>
            <a:r>
              <a:rPr lang="en-GB" sz="1400" dirty="0" smtClean="0"/>
              <a:t> and </a:t>
            </a:r>
            <a:r>
              <a:rPr lang="en-GB" sz="1400" dirty="0" err="1" smtClean="0"/>
              <a:t>Hikosaka</a:t>
            </a:r>
            <a:r>
              <a:rPr lang="en-GB" sz="1400" dirty="0" smtClean="0"/>
              <a:t>, 2011)</a:t>
            </a:r>
            <a:endParaRPr lang="en-GB" dirty="0"/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91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Acknowledgements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1336368"/>
            <a:ext cx="1975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Klaus </a:t>
            </a:r>
            <a:r>
              <a:rPr lang="en-GB" dirty="0" err="1" smtClean="0"/>
              <a:t>Wunderlich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7703" y="1772816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Tamara Shiner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2708920"/>
            <a:ext cx="365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Einstein meeting’s organizers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7703" y="223060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Ray Dolan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592" y="3068960"/>
            <a:ext cx="91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999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7" y="67799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Model-based and model-free systems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102" y="980728"/>
            <a:ext cx="42046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model-free </a:t>
            </a:r>
            <a:r>
              <a:rPr lang="en-GB" sz="2000" u="sng" dirty="0" smtClean="0"/>
              <a:t>(habitual)</a:t>
            </a:r>
            <a:endParaRPr lang="en-GB" sz="3200" u="sng" dirty="0"/>
          </a:p>
          <a:p>
            <a:pPr marL="285750" indent="-285750">
              <a:buFontTx/>
              <a:buChar char="-"/>
            </a:pPr>
            <a:r>
              <a:rPr lang="en-GB" dirty="0"/>
              <a:t>Cached values: single stored value</a:t>
            </a:r>
          </a:p>
          <a:p>
            <a:pPr marL="285750" indent="-285750">
              <a:buFontTx/>
              <a:buChar char="-"/>
            </a:pPr>
            <a:r>
              <a:rPr lang="en-GB" dirty="0"/>
              <a:t>Learned over many repetitions</a:t>
            </a:r>
          </a:p>
          <a:p>
            <a:pPr marL="285750" indent="-285750">
              <a:buFontTx/>
              <a:buChar char="-"/>
            </a:pPr>
            <a:r>
              <a:rPr lang="en-GB" dirty="0"/>
              <a:t>TD prediction error</a:t>
            </a:r>
          </a:p>
          <a:p>
            <a:pPr marL="285750" indent="-285750">
              <a:buFontTx/>
              <a:buChar char="-"/>
            </a:pPr>
            <a:r>
              <a:rPr lang="en-GB" dirty="0"/>
              <a:t>Inflexible, but </a:t>
            </a:r>
            <a:r>
              <a:rPr lang="en-GB" dirty="0" smtClean="0"/>
              <a:t>computationally cheap</a:t>
            </a:r>
            <a:endParaRPr lang="en-GB" dirty="0"/>
          </a:p>
          <a:p>
            <a:endParaRPr lang="en-GB" sz="2400" u="sng" dirty="0" smtClean="0"/>
          </a:p>
          <a:p>
            <a:endParaRPr lang="en-GB" sz="2400" u="sng" dirty="0"/>
          </a:p>
          <a:p>
            <a:r>
              <a:rPr lang="en-GB" sz="2800" u="sng" dirty="0" smtClean="0"/>
              <a:t>model-based</a:t>
            </a:r>
            <a:r>
              <a:rPr lang="en-GB" sz="2000" u="sng" dirty="0" smtClean="0"/>
              <a:t> (goal-directed)</a:t>
            </a:r>
            <a:endParaRPr lang="en-GB" sz="2800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Model of environment with states and rewards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Forward model computes best action ‘on-the-fly’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Flexible, but computationally costly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78064" y="5997486"/>
            <a:ext cx="691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Behavior</a:t>
            </a:r>
            <a:r>
              <a:rPr lang="en-GB" dirty="0" smtClean="0"/>
              <a:t> is a combination of these two systems (Daw et al., 2011)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psmitten\Dropbox\Peter_Klaus\2steptask\paper\Neuron_R4\other\Figure S1_subplot d with pt01 ax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634783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09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692696"/>
            <a:ext cx="91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‘Random effects’ Bayesian model comparison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" y="7396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Alternative models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51814"/>
              </p:ext>
            </p:extLst>
          </p:nvPr>
        </p:nvGraphicFramePr>
        <p:xfrm>
          <a:off x="827584" y="1556792"/>
          <a:ext cx="6912767" cy="4206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25331"/>
                <a:gridCol w="1171859"/>
                <a:gridCol w="1171859"/>
                <a:gridCol w="1171859"/>
                <a:gridCol w="1171859"/>
              </a:tblGrid>
              <a:tr h="24372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Alternative model to</a:t>
                      </a:r>
                      <a:endParaRPr lang="en-GB" sz="1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a, b, p, w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Placebo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L-DOPA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64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Better in #subjects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Exceedance probability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Better in #subjects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Exceedance probability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a1, a2, b1, b2, l, p,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a1, a2, b1, b2, p,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0.997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a, b1, b2, p,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0.970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0.998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a1, a2, b, p,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a+, a-, b, p,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&gt;.831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&gt;.996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a, b, l, p,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a, b, w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0.944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a, b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0.911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MF/MB learning rates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Actor/critic learning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  <a:tr h="243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MB prediction errors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&gt;0.999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</a:t>
                      </a:r>
                      <a:endParaRPr lang="en-GB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0.998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651" marR="926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:Figure S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268760"/>
            <a:ext cx="6984776" cy="48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18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733550"/>
            <a:ext cx="72485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8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29" y="692696"/>
            <a:ext cx="9157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do these two systems interact to generate </a:t>
            </a:r>
            <a:r>
              <a:rPr lang="en-GB" sz="2400" dirty="0" err="1" smtClean="0"/>
              <a:t>behavior</a:t>
            </a:r>
            <a:r>
              <a:rPr lang="en-GB" sz="2400" dirty="0" smtClean="0"/>
              <a:t>?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pPr lvl="1"/>
            <a:r>
              <a:rPr lang="en-GB" dirty="0" smtClean="0"/>
              <a:t>Compete at output / collaborate during learning? </a:t>
            </a:r>
            <a:r>
              <a:rPr lang="en-GB" sz="1200" dirty="0" smtClean="0"/>
              <a:t>(Daw et al., 2005; Doll et al., 2009; </a:t>
            </a:r>
            <a:r>
              <a:rPr lang="en-GB" sz="1200" dirty="0" err="1" smtClean="0"/>
              <a:t>Biele</a:t>
            </a:r>
            <a:r>
              <a:rPr lang="en-GB" sz="1200" dirty="0" smtClean="0"/>
              <a:t> et al., 2011)</a:t>
            </a:r>
            <a:endParaRPr lang="en-GB" dirty="0" smtClean="0"/>
          </a:p>
          <a:p>
            <a:endParaRPr lang="en-GB" dirty="0"/>
          </a:p>
          <a:p>
            <a:pPr lvl="1"/>
            <a:r>
              <a:rPr lang="en-GB" dirty="0" smtClean="0"/>
              <a:t>Both systems use overlapping neural systems. </a:t>
            </a:r>
            <a:r>
              <a:rPr lang="en-GB" sz="1200" dirty="0" smtClean="0"/>
              <a:t>(Daw et al., 2011; </a:t>
            </a:r>
            <a:r>
              <a:rPr lang="en-GB" sz="1200" dirty="0" err="1" smtClean="0"/>
              <a:t>Wunderlich</a:t>
            </a:r>
            <a:r>
              <a:rPr lang="en-GB" sz="1200" dirty="0" smtClean="0"/>
              <a:t> et al., 2012)</a:t>
            </a:r>
            <a:endParaRPr lang="en-GB" dirty="0" smtClean="0"/>
          </a:p>
          <a:p>
            <a:endParaRPr lang="en-GB" dirty="0"/>
          </a:p>
          <a:p>
            <a:pPr lvl="1"/>
            <a:r>
              <a:rPr lang="en-GB" dirty="0" smtClean="0"/>
              <a:t>What is the role of dopamine in model-based/model-free interactions?</a:t>
            </a:r>
          </a:p>
          <a:p>
            <a:r>
              <a:rPr lang="en-GB" b="1" dirty="0"/>
              <a:t>	</a:t>
            </a:r>
            <a:r>
              <a:rPr lang="en-GB" b="1" dirty="0" smtClean="0"/>
              <a:t>	</a:t>
            </a:r>
          </a:p>
          <a:p>
            <a:r>
              <a:rPr lang="en-GB" b="1" dirty="0"/>
              <a:t>	</a:t>
            </a:r>
            <a:r>
              <a:rPr lang="en-GB" b="1" dirty="0" smtClean="0"/>
              <a:t>How does L-DOPA affect control exerted by either system?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" y="7396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Two systems interact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31640" y="3789040"/>
            <a:ext cx="7294929" cy="2955727"/>
            <a:chOff x="1331640" y="3789040"/>
            <a:chExt cx="7294929" cy="2955727"/>
          </a:xfrm>
        </p:grpSpPr>
        <p:grpSp>
          <p:nvGrpSpPr>
            <p:cNvPr id="7" name="Group 6"/>
            <p:cNvGrpSpPr/>
            <p:nvPr/>
          </p:nvGrpSpPr>
          <p:grpSpPr>
            <a:xfrm>
              <a:off x="1331640" y="3789040"/>
              <a:ext cx="3028950" cy="2955727"/>
              <a:chOff x="3105150" y="3789040"/>
              <a:chExt cx="3028950" cy="2955727"/>
            </a:xfrm>
          </p:grpSpPr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5150" y="3789040"/>
                <a:ext cx="3028950" cy="2647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995936" y="6436990"/>
                <a:ext cx="14649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rgbClr val="000000"/>
                    </a:solidFill>
                  </a:rPr>
                  <a:t>Daw et al., 2011</a:t>
                </a:r>
                <a:endParaRPr lang="en-GB" sz="2000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427984" y="4676884"/>
              <a:ext cx="4198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conjunction: model-based &amp; model-free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55495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2-step task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"/>
          <a:stretch/>
        </p:blipFill>
        <p:spPr bwMode="auto">
          <a:xfrm>
            <a:off x="798311" y="619178"/>
            <a:ext cx="6510200" cy="425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7140" y="6550223"/>
            <a:ext cx="22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based on Daw et al., 2011</a:t>
            </a:r>
            <a:endParaRPr lang="en-GB" sz="1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479692" y="4813619"/>
            <a:ext cx="360040" cy="4155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39732" y="4813619"/>
            <a:ext cx="364351" cy="4179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psmitten\Dropbox\Peter_Klaus\2steptask\stimuli\r1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079" y="5255931"/>
            <a:ext cx="601226" cy="56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36674" y="53085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X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079" y="5829910"/>
            <a:ext cx="1099010" cy="940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4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" y="73967"/>
            <a:ext cx="499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p(stay) dissociates two systems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"/>
          <a:stretch/>
        </p:blipFill>
        <p:spPr bwMode="auto">
          <a:xfrm>
            <a:off x="5029644" y="537552"/>
            <a:ext cx="4093396" cy="267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0"/>
          <a:stretch/>
        </p:blipFill>
        <p:spPr bwMode="auto">
          <a:xfrm>
            <a:off x="395536" y="908720"/>
            <a:ext cx="4104456" cy="243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1800" y="836712"/>
            <a:ext cx="1944216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"/>
          <a:stretch/>
        </p:blipFill>
        <p:spPr bwMode="auto">
          <a:xfrm>
            <a:off x="5029644" y="537552"/>
            <a:ext cx="4093396" cy="267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0"/>
          <a:stretch/>
        </p:blipFill>
        <p:spPr bwMode="auto">
          <a:xfrm>
            <a:off x="395536" y="908720"/>
            <a:ext cx="4104456" cy="243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292080" y="3515681"/>
            <a:ext cx="3301112" cy="2957400"/>
            <a:chOff x="689196" y="3515681"/>
            <a:chExt cx="3301112" cy="2957400"/>
          </a:xfrm>
        </p:grpSpPr>
        <p:sp>
          <p:nvSpPr>
            <p:cNvPr id="9" name="TextBox 8"/>
            <p:cNvSpPr txBox="1"/>
            <p:nvPr/>
          </p:nvSpPr>
          <p:spPr>
            <a:xfrm>
              <a:off x="1715287" y="6165304"/>
              <a:ext cx="14649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0000"/>
                  </a:solidFill>
                </a:rPr>
                <a:t>Daw et al., 2011</a:t>
              </a:r>
              <a:endParaRPr lang="en-GB" sz="20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89196" y="3515681"/>
              <a:ext cx="3301112" cy="2547317"/>
              <a:chOff x="1454404" y="2378923"/>
              <a:chExt cx="5266580" cy="4063978"/>
            </a:xfrm>
          </p:grpSpPr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309" y="2632901"/>
                <a:ext cx="4257675" cy="381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404" y="2378923"/>
                <a:ext cx="1009650" cy="3857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5" name="TextBox 14"/>
          <p:cNvSpPr txBox="1"/>
          <p:nvPr/>
        </p:nvSpPr>
        <p:spPr>
          <a:xfrm>
            <a:off x="38100" y="73967"/>
            <a:ext cx="662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choices show both systems have control</a:t>
            </a:r>
            <a:endParaRPr lang="en-GB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0"/>
          <a:stretch/>
        </p:blipFill>
        <p:spPr bwMode="auto">
          <a:xfrm>
            <a:off x="395536" y="908720"/>
            <a:ext cx="4104456" cy="243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71800" y="535632"/>
            <a:ext cx="5616624" cy="2808215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5292080" y="3515681"/>
            <a:ext cx="3301112" cy="2957400"/>
            <a:chOff x="689196" y="3515681"/>
            <a:chExt cx="3301112" cy="2957400"/>
          </a:xfrm>
        </p:grpSpPr>
        <p:grpSp>
          <p:nvGrpSpPr>
            <p:cNvPr id="15" name="Group 14"/>
            <p:cNvGrpSpPr/>
            <p:nvPr/>
          </p:nvGrpSpPr>
          <p:grpSpPr>
            <a:xfrm>
              <a:off x="689196" y="3515681"/>
              <a:ext cx="3301112" cy="2957400"/>
              <a:chOff x="689196" y="3515681"/>
              <a:chExt cx="3301112" cy="29574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715287" y="6165304"/>
                <a:ext cx="14649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rgbClr val="000000"/>
                    </a:solidFill>
                  </a:rPr>
                  <a:t>Daw et al., 2011</a:t>
                </a:r>
                <a:endParaRPr lang="en-GB" sz="2000" dirty="0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689196" y="3515681"/>
                <a:ext cx="3301112" cy="2547317"/>
                <a:chOff x="1454404" y="2378923"/>
                <a:chExt cx="5266580" cy="4063978"/>
              </a:xfrm>
            </p:grpSpPr>
            <p:pic>
              <p:nvPicPr>
                <p:cNvPr id="18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3309" y="2632901"/>
                  <a:ext cx="4257675" cy="3810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4404" y="2378923"/>
                  <a:ext cx="1009650" cy="3857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cxnSp>
          <p:nvCxnSpPr>
            <p:cNvPr id="6" name="Straight Connector 5"/>
            <p:cNvCxnSpPr/>
            <p:nvPr/>
          </p:nvCxnSpPr>
          <p:spPr>
            <a:xfrm>
              <a:off x="1414463" y="4448528"/>
              <a:ext cx="1163538" cy="0"/>
            </a:xfrm>
            <a:prstGeom prst="line">
              <a:avLst/>
            </a:prstGeom>
            <a:ln w="1143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07482" y="5036697"/>
              <a:ext cx="1163538" cy="0"/>
            </a:xfrm>
            <a:prstGeom prst="line">
              <a:avLst/>
            </a:prstGeom>
            <a:ln w="1143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8100" y="73967"/>
            <a:ext cx="662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choices show both systems have control</a:t>
            </a:r>
            <a:endParaRPr lang="en-GB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0"/>
          <a:stretch/>
        </p:blipFill>
        <p:spPr bwMode="auto">
          <a:xfrm>
            <a:off x="395536" y="908720"/>
            <a:ext cx="4104456" cy="243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535632"/>
            <a:ext cx="2448272" cy="2808215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220072" y="2126283"/>
            <a:ext cx="317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Choice is a mix of model-free</a:t>
            </a:r>
          </a:p>
          <a:p>
            <a:r>
              <a:rPr lang="en-GB" dirty="0" smtClean="0"/>
              <a:t>and model-based control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292080" y="3515681"/>
            <a:ext cx="3301112" cy="2957400"/>
            <a:chOff x="689196" y="3515681"/>
            <a:chExt cx="3301112" cy="2957400"/>
          </a:xfrm>
        </p:grpSpPr>
        <p:grpSp>
          <p:nvGrpSpPr>
            <p:cNvPr id="10" name="Group 9"/>
            <p:cNvGrpSpPr/>
            <p:nvPr/>
          </p:nvGrpSpPr>
          <p:grpSpPr>
            <a:xfrm>
              <a:off x="689196" y="3515681"/>
              <a:ext cx="3301112" cy="2957400"/>
              <a:chOff x="689196" y="3515681"/>
              <a:chExt cx="3301112" cy="29574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715287" y="6165304"/>
                <a:ext cx="14649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rgbClr val="000000"/>
                    </a:solidFill>
                  </a:rPr>
                  <a:t>Daw et al., 2011</a:t>
                </a:r>
                <a:endParaRPr lang="en-GB" sz="2000" dirty="0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689196" y="3515681"/>
                <a:ext cx="3301112" cy="2547317"/>
                <a:chOff x="1454404" y="2378923"/>
                <a:chExt cx="5266580" cy="4063978"/>
              </a:xfrm>
            </p:grpSpPr>
            <p:pic>
              <p:nvPicPr>
                <p:cNvPr id="14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3309" y="2632901"/>
                  <a:ext cx="4257675" cy="3810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4404" y="2378923"/>
                  <a:ext cx="1009650" cy="3857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cxnSp>
          <p:nvCxnSpPr>
            <p:cNvPr id="18" name="Straight Connector 17"/>
            <p:cNvCxnSpPr/>
            <p:nvPr/>
          </p:nvCxnSpPr>
          <p:spPr>
            <a:xfrm>
              <a:off x="1475656" y="4005064"/>
              <a:ext cx="1102345" cy="936104"/>
            </a:xfrm>
            <a:prstGeom prst="line">
              <a:avLst/>
            </a:prstGeom>
            <a:ln w="1143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707482" y="4602661"/>
              <a:ext cx="1072430" cy="936104"/>
            </a:xfrm>
            <a:prstGeom prst="line">
              <a:avLst/>
            </a:prstGeom>
            <a:ln w="1143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8100" y="73967"/>
            <a:ext cx="662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choices show both systems have control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602661"/>
            <a:ext cx="3343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 subjects on and off L-DOPA</a:t>
            </a:r>
          </a:p>
          <a:p>
            <a:r>
              <a:rPr lang="en-GB" dirty="0" smtClean="0"/>
              <a:t>within-subject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81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0"/>
          <a:stretch/>
        </p:blipFill>
        <p:spPr bwMode="auto">
          <a:xfrm>
            <a:off x="395536" y="908720"/>
            <a:ext cx="4104456" cy="243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535632"/>
            <a:ext cx="4392488" cy="2808215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40369" y="3573016"/>
            <a:ext cx="4257392" cy="317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6099342"/>
            <a:ext cx="1748061" cy="64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292080" y="3515681"/>
            <a:ext cx="3301112" cy="2957400"/>
            <a:chOff x="689196" y="3515681"/>
            <a:chExt cx="3301112" cy="2957400"/>
          </a:xfrm>
        </p:grpSpPr>
        <p:sp>
          <p:nvSpPr>
            <p:cNvPr id="17" name="TextBox 16"/>
            <p:cNvSpPr txBox="1"/>
            <p:nvPr/>
          </p:nvSpPr>
          <p:spPr>
            <a:xfrm>
              <a:off x="1715287" y="6165304"/>
              <a:ext cx="14649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0000"/>
                  </a:solidFill>
                </a:rPr>
                <a:t>Daw et al., 2011</a:t>
              </a:r>
              <a:endParaRPr lang="en-GB" sz="20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9196" y="3515681"/>
              <a:ext cx="3301112" cy="2547317"/>
              <a:chOff x="1454404" y="2378923"/>
              <a:chExt cx="5266580" cy="4063978"/>
            </a:xfrm>
          </p:grpSpPr>
          <p:pic>
            <p:nvPicPr>
              <p:cNvPr id="19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3309" y="2632901"/>
                <a:ext cx="4257675" cy="381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404" y="2378923"/>
                <a:ext cx="1009650" cy="3857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1" name="TextBox 20"/>
          <p:cNvSpPr txBox="1"/>
          <p:nvPr/>
        </p:nvSpPr>
        <p:spPr>
          <a:xfrm>
            <a:off x="38100" y="73967"/>
            <a:ext cx="662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/>
                </a:solidFill>
              </a:rPr>
              <a:t>choices show both systems have control</a:t>
            </a:r>
            <a:endParaRPr lang="en-GB" sz="2400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2126283"/>
            <a:ext cx="3172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Choice is a mix of model-free</a:t>
            </a:r>
          </a:p>
          <a:p>
            <a:r>
              <a:rPr lang="en-GB" dirty="0" smtClean="0"/>
              <a:t>and model-based control </a:t>
            </a:r>
          </a:p>
        </p:txBody>
      </p:sp>
    </p:spTree>
    <p:extLst>
      <p:ext uri="{BB962C8B-B14F-4D97-AF65-F5344CB8AC3E}">
        <p14:creationId xmlns:p14="http://schemas.microsoft.com/office/powerpoint/2010/main" val="304324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498</Words>
  <Application>Microsoft Office PowerPoint</Application>
  <PresentationFormat>On-screen Show (4:3)</PresentationFormat>
  <Paragraphs>205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Dopamine enhances model-based over model-free choice behavior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Peter Smittenaar</cp:lastModifiedBy>
  <cp:revision>65</cp:revision>
  <cp:lastPrinted>2012-05-21T13:54:38Z</cp:lastPrinted>
  <dcterms:created xsi:type="dcterms:W3CDTF">2005-07-13T12:26:50Z</dcterms:created>
  <dcterms:modified xsi:type="dcterms:W3CDTF">2012-05-30T19:52:07Z</dcterms:modified>
</cp:coreProperties>
</file>